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8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</p:sldIdLst>
  <p:sldSz cx="9144000" cy="6858000" type="screen4x3"/>
  <p:notesSz cx="6858000" cy="9144000"/>
  <p:photoAlbum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4606" autoAdjust="0"/>
  </p:normalViewPr>
  <p:slideViewPr>
    <p:cSldViewPr snapToGrid="0">
      <p:cViewPr varScale="1">
        <p:scale>
          <a:sx n="97" d="100"/>
          <a:sy n="97" d="100"/>
        </p:scale>
        <p:origin x="-2034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DFE6F7-0A79-4549-841C-B56852D302D9}" type="datetimeFigureOut">
              <a:rPr lang="ko-KR" altLang="en-US" smtClean="0"/>
              <a:t>2016-03-14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6C98EB-1AF9-4EE6-A703-0B9CAA4397C5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안녕하십니까 이번 </a:t>
            </a:r>
            <a:r>
              <a:rPr lang="en-US" altLang="ko-KR" dirty="0" smtClean="0"/>
              <a:t>2016</a:t>
            </a:r>
            <a:r>
              <a:rPr lang="ko-KR" altLang="en-US" dirty="0" smtClean="0"/>
              <a:t>년도 졸업프로젝트 제안 발표를 맡은 김수진 입니다</a:t>
            </a:r>
            <a:r>
              <a:rPr lang="en-US" altLang="ko-KR" dirty="0" smtClean="0"/>
              <a:t>. 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저희는 네트워크 </a:t>
            </a:r>
            <a:r>
              <a:rPr lang="ko-KR" altLang="en-US" dirty="0" err="1" smtClean="0"/>
              <a:t>포렌식을</a:t>
            </a:r>
            <a:r>
              <a:rPr lang="ko-KR" altLang="en-US" dirty="0" smtClean="0"/>
              <a:t> 위한 </a:t>
            </a:r>
            <a:r>
              <a:rPr lang="ko-KR" altLang="en-US" dirty="0" err="1" smtClean="0"/>
              <a:t>패킷</a:t>
            </a:r>
            <a:r>
              <a:rPr lang="ko-KR" altLang="en-US" dirty="0" smtClean="0"/>
              <a:t> 분석 및 데이터 복원을 주제로 프로젝트를 진행하고자 합니다</a:t>
            </a:r>
            <a:r>
              <a:rPr lang="en-US" altLang="ko-KR" dirty="0" smtClean="0"/>
              <a:t>.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6C98EB-1AF9-4EE6-A703-0B9CAA4397C5}" type="slidenum">
              <a:rPr lang="ko-KR" altLang="en-US" smtClean="0"/>
              <a:t>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다음은 프로토콜 </a:t>
            </a:r>
            <a:r>
              <a:rPr lang="en-US" altLang="ko-KR" dirty="0" smtClean="0"/>
              <a:t>top5 </a:t>
            </a:r>
            <a:r>
              <a:rPr lang="ko-KR" altLang="en-US" dirty="0" smtClean="0"/>
              <a:t>통계 프로세스입니다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먼저 </a:t>
            </a:r>
            <a:r>
              <a:rPr lang="ko-KR" altLang="en-US" baseline="0" dirty="0" err="1" smtClean="0"/>
              <a:t>패킷에서</a:t>
            </a:r>
            <a:r>
              <a:rPr lang="ko-KR" altLang="en-US" baseline="0" dirty="0" smtClean="0"/>
              <a:t> 해당 프로토콜의 정보를 확인하고 </a:t>
            </a:r>
            <a:r>
              <a:rPr lang="ko-KR" altLang="en-US" baseline="0" dirty="0" err="1" smtClean="0"/>
              <a:t>프로토콜별로</a:t>
            </a:r>
            <a:r>
              <a:rPr lang="ko-KR" altLang="en-US" baseline="0" dirty="0" smtClean="0"/>
              <a:t> 카운트를 수행합니다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이러한 과정을 </a:t>
            </a:r>
            <a:r>
              <a:rPr lang="ko-KR" altLang="en-US" baseline="0" dirty="0" err="1" smtClean="0"/>
              <a:t>패킷수만큼</a:t>
            </a:r>
            <a:r>
              <a:rPr lang="ko-KR" altLang="en-US" baseline="0" dirty="0" smtClean="0"/>
              <a:t> 반복하고 </a:t>
            </a:r>
            <a:r>
              <a:rPr lang="ko-KR" altLang="en-US" baseline="0" dirty="0" err="1" smtClean="0"/>
              <a:t>난후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카운팅된</a:t>
            </a:r>
            <a:r>
              <a:rPr lang="ko-KR" altLang="en-US" baseline="0" dirty="0" smtClean="0"/>
              <a:t> 정보를 내림차순으로 정렬하여 상위 </a:t>
            </a:r>
            <a:r>
              <a:rPr lang="en-US" altLang="ko-KR" baseline="0" dirty="0" smtClean="0"/>
              <a:t>5</a:t>
            </a:r>
            <a:r>
              <a:rPr lang="ko-KR" altLang="en-US" baseline="0" dirty="0" smtClean="0"/>
              <a:t>개의 프로토콜을 추출합니다</a:t>
            </a:r>
            <a:r>
              <a:rPr lang="en-US" altLang="ko-KR" baseline="0" dirty="0" smtClean="0"/>
              <a:t>. </a:t>
            </a:r>
          </a:p>
          <a:p>
            <a:r>
              <a:rPr lang="ko-KR" altLang="en-US" baseline="0" dirty="0" smtClean="0"/>
              <a:t>이 결과값을 </a:t>
            </a:r>
            <a:r>
              <a:rPr lang="en-US" altLang="ko-KR" baseline="0" dirty="0" smtClean="0"/>
              <a:t>xml</a:t>
            </a:r>
            <a:r>
              <a:rPr lang="ko-KR" altLang="en-US" baseline="0" dirty="0" smtClean="0"/>
              <a:t>로 </a:t>
            </a:r>
            <a:r>
              <a:rPr lang="ko-KR" altLang="en-US" baseline="0" dirty="0" err="1" smtClean="0"/>
              <a:t>인코딩하여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대시보드로</a:t>
            </a:r>
            <a:r>
              <a:rPr lang="ko-KR" altLang="en-US" baseline="0" dirty="0" smtClean="0"/>
              <a:t> 전송합니다</a:t>
            </a:r>
            <a:r>
              <a:rPr lang="en-US" altLang="ko-KR" baseline="0" dirty="0" smtClean="0"/>
              <a:t>.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6C98EB-1AF9-4EE6-A703-0B9CAA4397C5}" type="slidenum">
              <a:rPr lang="ko-KR" altLang="en-US" smtClean="0"/>
              <a:t>10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다음은 </a:t>
            </a:r>
            <a:r>
              <a:rPr lang="en-US" altLang="ko-KR" dirty="0" smtClean="0"/>
              <a:t>flow </a:t>
            </a:r>
            <a:r>
              <a:rPr lang="ko-KR" altLang="en-US" dirty="0" smtClean="0"/>
              <a:t>기능 프로세스입니다</a:t>
            </a:r>
            <a:endParaRPr lang="en-US" altLang="ko-KR" dirty="0" smtClean="0"/>
          </a:p>
          <a:p>
            <a:r>
              <a:rPr lang="ko-KR" altLang="en-US" dirty="0" smtClean="0"/>
              <a:t>먼저 </a:t>
            </a:r>
            <a:r>
              <a:rPr lang="ko-KR" altLang="en-US" dirty="0" err="1" smtClean="0"/>
              <a:t>패킷에서</a:t>
            </a:r>
            <a:r>
              <a:rPr lang="ko-KR" altLang="en-US" dirty="0" smtClean="0"/>
              <a:t> </a:t>
            </a:r>
            <a:r>
              <a:rPr lang="en-US" altLang="ko-KR" dirty="0" smtClean="0"/>
              <a:t>flow</a:t>
            </a:r>
            <a:r>
              <a:rPr lang="ko-KR" altLang="en-US" dirty="0" smtClean="0"/>
              <a:t>화면에 표현할 상세 정보를 확인하고 추출합니다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추출된 정보를 </a:t>
            </a:r>
            <a:r>
              <a:rPr lang="en-US" altLang="ko-KR" dirty="0" smtClean="0"/>
              <a:t>xml</a:t>
            </a:r>
            <a:r>
              <a:rPr lang="ko-KR" altLang="en-US" dirty="0" smtClean="0"/>
              <a:t>로 구조화하여 </a:t>
            </a:r>
            <a:r>
              <a:rPr lang="en-US" altLang="ko-KR" dirty="0" smtClean="0"/>
              <a:t>front-end</a:t>
            </a:r>
            <a:r>
              <a:rPr lang="ko-KR" altLang="en-US" dirty="0" smtClean="0"/>
              <a:t>단으로 전송합니다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이러한 과정을 분할된 </a:t>
            </a:r>
            <a:r>
              <a:rPr lang="ko-KR" altLang="en-US" dirty="0" err="1" smtClean="0"/>
              <a:t>패킷</a:t>
            </a:r>
            <a:r>
              <a:rPr lang="ko-KR" altLang="en-US" dirty="0" smtClean="0"/>
              <a:t> 수만큼 반복수행하고 반복 과정 후 종료합니다</a:t>
            </a:r>
            <a:r>
              <a:rPr lang="en-US" altLang="ko-KR" dirty="0" smtClean="0"/>
              <a:t>.</a:t>
            </a:r>
            <a:endParaRPr lang="ko-KR" altLang="en-US" dirty="0" smtClean="0"/>
          </a:p>
          <a:p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6C98EB-1AF9-4EE6-A703-0B9CAA4397C5}" type="slidenum">
              <a:rPr lang="ko-KR" altLang="en-US" smtClean="0"/>
              <a:t>11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다음은 복원기능입니다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먼저 </a:t>
            </a:r>
            <a:r>
              <a:rPr lang="ko-KR" altLang="en-US" dirty="0" err="1" smtClean="0"/>
              <a:t>패킷의</a:t>
            </a:r>
            <a:r>
              <a:rPr lang="ko-KR" altLang="en-US" dirty="0" smtClean="0"/>
              <a:t> 글로벌 헤더에서 매직넘버를 확인하여 파일 포맷을 확인한 후</a:t>
            </a:r>
            <a:endParaRPr lang="en-US" altLang="ko-KR" dirty="0" smtClean="0"/>
          </a:p>
          <a:p>
            <a:r>
              <a:rPr lang="ko-KR" altLang="en-US" dirty="0" smtClean="0"/>
              <a:t>복원 대상이 되는 바이너리 데이터에 대해 </a:t>
            </a:r>
            <a:r>
              <a:rPr lang="ko-KR" altLang="en-US" dirty="0" err="1" smtClean="0"/>
              <a:t>파싱을</a:t>
            </a:r>
            <a:r>
              <a:rPr lang="ko-KR" altLang="en-US" dirty="0" smtClean="0"/>
              <a:t> 수행하고 바이너리 데이터를 파일에 씁니다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이 파일을 처음에 확인한 파일 포맷으로 저장합니다</a:t>
            </a:r>
            <a:r>
              <a:rPr lang="en-US" altLang="ko-KR" dirty="0" smtClean="0"/>
              <a:t>.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6C98EB-1AF9-4EE6-A703-0B9CAA4397C5}" type="slidenum">
              <a:rPr lang="ko-KR" altLang="en-US" smtClean="0"/>
              <a:t>12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본 프로젝트의 결과로</a:t>
            </a:r>
            <a:r>
              <a:rPr lang="ko-KR" altLang="en-US" baseline="0" dirty="0" smtClean="0"/>
              <a:t> 제공되는 근원지 </a:t>
            </a:r>
            <a:r>
              <a:rPr lang="en-US" altLang="ko-KR" baseline="0" dirty="0" smtClean="0"/>
              <a:t>IP </a:t>
            </a:r>
            <a:r>
              <a:rPr lang="ko-KR" altLang="en-US" baseline="0" dirty="0" smtClean="0"/>
              <a:t>통계 자료를 활용함으로써 데이터 유출 경로를 유추할 수 있습니다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또한</a:t>
            </a:r>
            <a:endParaRPr lang="en-US" altLang="ko-KR" baseline="0" dirty="0" smtClean="0"/>
          </a:p>
          <a:p>
            <a:r>
              <a:rPr lang="ko-KR" altLang="en-US" dirty="0" smtClean="0"/>
              <a:t>파일 복원 기능을 통해 유출된 파일에 대한 </a:t>
            </a:r>
            <a:r>
              <a:rPr lang="ko-KR" altLang="en-US" dirty="0" err="1" smtClean="0"/>
              <a:t>리스크</a:t>
            </a:r>
            <a:r>
              <a:rPr lang="ko-KR" altLang="en-US" dirty="0" smtClean="0"/>
              <a:t> 분석을</a:t>
            </a:r>
            <a:r>
              <a:rPr lang="ko-KR" altLang="en-US" baseline="0" dirty="0" smtClean="0"/>
              <a:t> 가능케 하고 이러한 분석 자료를 이용하여 </a:t>
            </a:r>
            <a:r>
              <a:rPr lang="en-US" altLang="ko-KR" baseline="0" dirty="0" smtClean="0"/>
              <a:t>2</a:t>
            </a:r>
            <a:r>
              <a:rPr lang="ko-KR" altLang="en-US" baseline="0" dirty="0" smtClean="0"/>
              <a:t>차 피해를 사전 차단할 수 있습니다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그리고 다양한 분석 자료를 이용하여 기업 내부감사에 활용 할 수 있고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공격에 대한 새로운 </a:t>
            </a:r>
            <a:r>
              <a:rPr lang="ko-KR" altLang="en-US" baseline="0" dirty="0" err="1" smtClean="0"/>
              <a:t>시그니처</a:t>
            </a:r>
            <a:r>
              <a:rPr lang="ko-KR" altLang="en-US" baseline="0" dirty="0" smtClean="0"/>
              <a:t> 정립의 자료로 사용 될 수 있습니다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마지막으로 </a:t>
            </a:r>
            <a:r>
              <a:rPr lang="ko-KR" altLang="en-US" baseline="0" dirty="0" err="1" smtClean="0"/>
              <a:t>트래픽</a:t>
            </a:r>
            <a:r>
              <a:rPr lang="ko-KR" altLang="en-US" baseline="0" dirty="0" smtClean="0"/>
              <a:t> 통계 자료를 이용하여 기업의 네트워크 품질개선 자료로써 사용 될 수 있습니다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6C98EB-1AF9-4EE6-A703-0B9CAA4397C5}" type="slidenum">
              <a:rPr lang="ko-KR" altLang="en-US" smtClean="0"/>
              <a:t>13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다음은 프로젝트의 역할분담 입니다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Front-end</a:t>
            </a:r>
            <a:r>
              <a:rPr lang="ko-KR" altLang="en-US" dirty="0" smtClean="0"/>
              <a:t>구현과 </a:t>
            </a:r>
            <a:r>
              <a:rPr lang="en-US" altLang="ko-KR" dirty="0" smtClean="0"/>
              <a:t>UI</a:t>
            </a:r>
            <a:r>
              <a:rPr lang="ko-KR" altLang="en-US" dirty="0" smtClean="0"/>
              <a:t>디자인</a:t>
            </a:r>
            <a:r>
              <a:rPr lang="en-US" altLang="ko-KR" dirty="0" smtClean="0"/>
              <a:t>, PPT</a:t>
            </a:r>
            <a:r>
              <a:rPr lang="ko-KR" altLang="en-US" dirty="0" smtClean="0"/>
              <a:t>제작은 </a:t>
            </a:r>
            <a:r>
              <a:rPr lang="ko-KR" altLang="en-US" dirty="0" err="1" smtClean="0"/>
              <a:t>위푸름</a:t>
            </a:r>
            <a:r>
              <a:rPr lang="en-US" altLang="ko-KR" dirty="0" smtClean="0"/>
              <a:t>, Back-end</a:t>
            </a:r>
            <a:r>
              <a:rPr lang="ko-KR" altLang="en-US" dirty="0" smtClean="0"/>
              <a:t>구현은 유진영</a:t>
            </a:r>
            <a:r>
              <a:rPr lang="en-US" altLang="ko-KR" dirty="0" smtClean="0"/>
              <a:t>, Front-end</a:t>
            </a:r>
            <a:r>
              <a:rPr lang="ko-KR" altLang="en-US" dirty="0" smtClean="0"/>
              <a:t>구현과 회의록 작성은 </a:t>
            </a:r>
            <a:r>
              <a:rPr lang="ko-KR" altLang="en-US" dirty="0" err="1" smtClean="0"/>
              <a:t>김수진</a:t>
            </a:r>
            <a:r>
              <a:rPr lang="ko-KR" altLang="en-US" baseline="0" dirty="0" err="1" smtClean="0"/>
              <a:t>으로</a:t>
            </a:r>
            <a:r>
              <a:rPr lang="ko-KR" altLang="en-US" baseline="0" dirty="0" smtClean="0"/>
              <a:t> 나누어 진행할 예정입니다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세부 일정은 다음과 같이 계획하였고</a:t>
            </a:r>
            <a:endParaRPr lang="en-US" altLang="ko-KR" baseline="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6C98EB-1AF9-4EE6-A703-0B9CAA4397C5}" type="slidenum">
              <a:rPr lang="ko-KR" altLang="en-US" smtClean="0"/>
              <a:t>14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향후 계획으로는 중간 발표 전에 </a:t>
            </a:r>
            <a:r>
              <a:rPr lang="ko-KR" altLang="en-US" dirty="0" err="1" smtClean="0"/>
              <a:t>대시보드</a:t>
            </a:r>
            <a:r>
              <a:rPr lang="ko-KR" altLang="en-US" dirty="0" smtClean="0"/>
              <a:t> 화면 구현과 국가별 </a:t>
            </a:r>
            <a:r>
              <a:rPr lang="en-US" altLang="ko-KR" dirty="0" smtClean="0"/>
              <a:t>IP</a:t>
            </a:r>
            <a:r>
              <a:rPr lang="ko-KR" altLang="en-US" dirty="0" smtClean="0"/>
              <a:t>분류 모듈</a:t>
            </a:r>
            <a:r>
              <a:rPr lang="en-US" altLang="ko-KR" dirty="0" smtClean="0"/>
              <a:t>, I/O traffic </a:t>
            </a:r>
            <a:r>
              <a:rPr lang="ko-KR" altLang="en-US" dirty="0" smtClean="0"/>
              <a:t>통계 모듈을 개발하는 것을 목표로 하고</a:t>
            </a:r>
            <a:endParaRPr lang="en-US" altLang="ko-KR" dirty="0" smtClean="0"/>
          </a:p>
          <a:p>
            <a:r>
              <a:rPr lang="ko-KR" altLang="en-US" dirty="0" smtClean="0"/>
              <a:t>그 이후에 </a:t>
            </a:r>
            <a:r>
              <a:rPr lang="en-US" altLang="ko-KR" dirty="0" smtClean="0"/>
              <a:t>flow</a:t>
            </a:r>
            <a:r>
              <a:rPr lang="ko-KR" altLang="en-US" dirty="0" smtClean="0"/>
              <a:t>화면 및</a:t>
            </a:r>
            <a:r>
              <a:rPr lang="ko-KR" altLang="en-US" baseline="0" dirty="0" smtClean="0"/>
              <a:t> 파일 복원 화면 구현</a:t>
            </a:r>
            <a:r>
              <a:rPr lang="en-US" altLang="ko-KR" baseline="0" dirty="0" smtClean="0"/>
              <a:t>, </a:t>
            </a:r>
            <a:r>
              <a:rPr lang="en-US" altLang="ko-KR" dirty="0" smtClean="0"/>
              <a:t>top5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프로토콜 통계 모듈 개발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파일모듈 개발할 예정입니다</a:t>
            </a:r>
            <a:r>
              <a:rPr lang="en-US" altLang="ko-KR" baseline="0" dirty="0" smtClean="0"/>
              <a:t>.</a:t>
            </a:r>
            <a:endParaRPr lang="ko-KR" altLang="en-US" dirty="0" smtClean="0"/>
          </a:p>
          <a:p>
            <a:endParaRPr lang="en-US" altLang="ko-KR" baseline="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6C98EB-1AF9-4EE6-A703-0B9CAA4397C5}" type="slidenum">
              <a:rPr lang="ko-KR" altLang="en-US" smtClean="0"/>
              <a:t>15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이상으로 발표를 마치겠습니다</a:t>
            </a:r>
            <a:r>
              <a:rPr lang="en-US" altLang="ko-KR" dirty="0" smtClean="0"/>
              <a:t>. 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6C98EB-1AF9-4EE6-A703-0B9CAA4397C5}" type="slidenum">
              <a:rPr lang="ko-KR" altLang="en-US" smtClean="0"/>
              <a:t>16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발표 순서는 개요</a:t>
            </a:r>
            <a:r>
              <a:rPr lang="en-US" altLang="ko-KR" dirty="0" smtClean="0"/>
              <a:t>, </a:t>
            </a:r>
            <a:r>
              <a:rPr lang="ko-KR" altLang="en-US" dirty="0" smtClean="0"/>
              <a:t>연구목표</a:t>
            </a:r>
            <a:r>
              <a:rPr lang="en-US" altLang="ko-KR" dirty="0" smtClean="0"/>
              <a:t>, </a:t>
            </a:r>
            <a:r>
              <a:rPr lang="ko-KR" altLang="en-US" dirty="0" smtClean="0"/>
              <a:t>내용</a:t>
            </a:r>
            <a:r>
              <a:rPr lang="en-US" altLang="ko-KR" dirty="0" smtClean="0"/>
              <a:t>, </a:t>
            </a:r>
            <a:r>
              <a:rPr lang="ko-KR" altLang="en-US" dirty="0" smtClean="0"/>
              <a:t>기대효과</a:t>
            </a:r>
            <a:r>
              <a:rPr lang="en-US" altLang="ko-KR" dirty="0" smtClean="0"/>
              <a:t>,</a:t>
            </a:r>
            <a:r>
              <a:rPr lang="ko-KR" altLang="en-US" dirty="0" smtClean="0"/>
              <a:t>역할 및 일정 그리고 질의응답 순으로 진행하도록 하겠습니다</a:t>
            </a:r>
            <a:r>
              <a:rPr lang="en-US" altLang="ko-KR" dirty="0" smtClean="0"/>
              <a:t>.</a:t>
            </a:r>
            <a:endParaRPr lang="ko-KR" altLang="en-US" dirty="0" smtClean="0"/>
          </a:p>
          <a:p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6C98EB-1AF9-4EE6-A703-0B9CAA4397C5}" type="slidenum">
              <a:rPr lang="ko-KR" altLang="en-US" smtClean="0"/>
              <a:t>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최근 국내외에서 기업 내부의 기밀정보가 유출되는 경우가 빈번하게 발생 하고 있고</a:t>
            </a:r>
            <a:r>
              <a:rPr lang="en-US" altLang="ko-KR" dirty="0" smtClean="0"/>
              <a:t>,  </a:t>
            </a:r>
            <a:r>
              <a:rPr lang="ko-KR" altLang="en-US" dirty="0" smtClean="0"/>
              <a:t>그 추세가 점점 증가하고 있습니다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이러한 정보 유출은 기업에 막대한 손실을 불러 일으킬 뿐만 아니라 핵심 기술의 경우 국가적 손실까지 야기할 수 있습니다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정보 유출 경로로써 가장 많은 비중을 차지하는 물리적 </a:t>
            </a:r>
            <a:endParaRPr lang="en-US" altLang="ko-KR" dirty="0" smtClean="0"/>
          </a:p>
          <a:p>
            <a:r>
              <a:rPr lang="ko-KR" altLang="en-US" dirty="0" smtClean="0"/>
              <a:t>유출</a:t>
            </a:r>
            <a:r>
              <a:rPr lang="ko-KR" altLang="en-US" baseline="0" dirty="0" smtClean="0"/>
              <a:t> </a:t>
            </a:r>
            <a:r>
              <a:rPr lang="ko-KR" altLang="en-US" dirty="0" smtClean="0"/>
              <a:t> 다음으로 네트워크를 통한 유출이 많음을 확인 할 수 있습니다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하지만 기업에 적용된 유출방지 시스템의 비중을 보면 메일보안 및 네트워크 보안의 경우 겨우 </a:t>
            </a:r>
            <a:r>
              <a:rPr lang="en-US" altLang="ko-KR" dirty="0" smtClean="0"/>
              <a:t>30%</a:t>
            </a:r>
            <a:r>
              <a:rPr lang="ko-KR" altLang="en-US" dirty="0" smtClean="0"/>
              <a:t>정도로 저조한 상태입니다</a:t>
            </a:r>
            <a:r>
              <a:rPr lang="en-US" altLang="ko-KR" dirty="0" smtClean="0"/>
              <a:t>.</a:t>
            </a:r>
            <a:endParaRPr lang="ko-KR" altLang="en-US" dirty="0" smtClean="0"/>
          </a:p>
          <a:p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6C98EB-1AF9-4EE6-A703-0B9CAA4397C5}" type="slidenum">
              <a:rPr lang="ko-KR" altLang="en-US" smtClean="0"/>
              <a:t>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따라서 이러한 데이터 유출에 대응하기 위하여 유출된 파일에 대한 </a:t>
            </a:r>
            <a:r>
              <a:rPr lang="ko-KR" altLang="en-US" dirty="0" err="1" smtClean="0"/>
              <a:t>리스크</a:t>
            </a:r>
            <a:r>
              <a:rPr lang="ko-KR" altLang="en-US" dirty="0" smtClean="0"/>
              <a:t> 분석이 필요합니다</a:t>
            </a:r>
            <a:r>
              <a:rPr lang="en-US" altLang="ko-KR" dirty="0" smtClean="0"/>
              <a:t>.</a:t>
            </a:r>
          </a:p>
          <a:p>
            <a:r>
              <a:rPr lang="ko-KR" altLang="en-US" baseline="0" dirty="0" smtClean="0"/>
              <a:t>또한 데이터 유출의 사후대책 관점에서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네트워크 </a:t>
            </a:r>
            <a:r>
              <a:rPr lang="ko-KR" altLang="en-US" baseline="0" dirty="0" err="1" smtClean="0"/>
              <a:t>포렌식</a:t>
            </a:r>
            <a:r>
              <a:rPr lang="ko-KR" altLang="en-US" baseline="0" dirty="0" smtClean="0"/>
              <a:t> 과정을 통해 </a:t>
            </a:r>
            <a:r>
              <a:rPr lang="ko-KR" altLang="en-US" dirty="0" smtClean="0"/>
              <a:t>데이터 </a:t>
            </a:r>
            <a:r>
              <a:rPr lang="ko-KR" altLang="en-US" dirty="0" err="1" smtClean="0"/>
              <a:t>유출자</a:t>
            </a:r>
            <a:r>
              <a:rPr lang="ko-KR" altLang="en-US" baseline="0" dirty="0" err="1" smtClean="0"/>
              <a:t>에</a:t>
            </a:r>
            <a:r>
              <a:rPr lang="ko-KR" altLang="en-US" baseline="0" dirty="0" smtClean="0"/>
              <a:t> 대한 객관적 증거 확보가 필요하며 </a:t>
            </a:r>
            <a:endParaRPr lang="en-US" altLang="ko-KR" baseline="0" dirty="0" smtClean="0"/>
          </a:p>
          <a:p>
            <a:r>
              <a:rPr lang="ko-KR" altLang="en-US" baseline="0" dirty="0" smtClean="0"/>
              <a:t>유출된 데이터가 어떤 경로를 통해 어떻게 유출 되었는지에 대한 분석이 필요합니다</a:t>
            </a:r>
            <a:r>
              <a:rPr lang="en-US" altLang="ko-KR" baseline="0" dirty="0" smtClean="0"/>
              <a:t>.</a:t>
            </a:r>
          </a:p>
          <a:p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6C98EB-1AF9-4EE6-A703-0B9CAA4397C5}" type="slidenum">
              <a:rPr lang="ko-KR" altLang="en-US" smtClean="0"/>
              <a:t>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본 프로젝트에서는 </a:t>
            </a:r>
            <a:r>
              <a:rPr lang="ko-KR" altLang="en-US" dirty="0" err="1" smtClean="0"/>
              <a:t>패킷</a:t>
            </a:r>
            <a:r>
              <a:rPr lang="ko-KR" altLang="en-US" dirty="0" smtClean="0"/>
              <a:t> 심층분석을 통해 </a:t>
            </a:r>
            <a:r>
              <a:rPr lang="ko-KR" altLang="en-US" dirty="0" err="1" smtClean="0"/>
              <a:t>포렌식의</a:t>
            </a:r>
            <a:r>
              <a:rPr lang="ko-KR" altLang="en-US" dirty="0" smtClean="0"/>
              <a:t> 절차 중</a:t>
            </a:r>
            <a:r>
              <a:rPr lang="ko-KR" altLang="en-US" baseline="0" dirty="0" smtClean="0"/>
              <a:t> 조사분석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정밀검토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보고서 작성 파트를 지원합니다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또한 간편한 사용자 인터페이스를 기반으로 통계 데이터 및 복원 기능을 제공함으로써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기업 내부감사를 지원하는 것을 목표로 합니다</a:t>
            </a:r>
            <a:r>
              <a:rPr lang="en-US" altLang="ko-KR" baseline="0" dirty="0" smtClean="0"/>
              <a:t>.</a:t>
            </a:r>
            <a:endParaRPr lang="ko-KR" altLang="en-US" dirty="0" smtClean="0"/>
          </a:p>
          <a:p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6C98EB-1AF9-4EE6-A703-0B9CAA4397C5}" type="slidenum">
              <a:rPr lang="ko-KR" altLang="en-US" smtClean="0"/>
              <a:t>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다음은 프로그램 전체 프로세스 입니다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먼저 업로드 된 덤프 파일의 글로벌 헤더에서 매직넘버 확인하여 파일의 포맷을 확인 합니다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그 후 덤프파일의 전체 </a:t>
            </a:r>
            <a:r>
              <a:rPr lang="ko-KR" altLang="en-US" dirty="0" err="1" smtClean="0"/>
              <a:t>패킷을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파싱하고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파싱된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패킷</a:t>
            </a:r>
            <a:r>
              <a:rPr lang="ko-KR" altLang="en-US" dirty="0" smtClean="0"/>
              <a:t> 집합을 분할합니다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분할된 각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패킷에</a:t>
            </a:r>
            <a:r>
              <a:rPr lang="ko-KR" altLang="en-US" baseline="0" dirty="0" smtClean="0"/>
              <a:t> 대하여 개별적으로 </a:t>
            </a:r>
            <a:r>
              <a:rPr lang="ko-KR" altLang="en-US" baseline="0" dirty="0" err="1" smtClean="0"/>
              <a:t>파싱을</a:t>
            </a:r>
            <a:r>
              <a:rPr lang="ko-KR" altLang="en-US" baseline="0" dirty="0" smtClean="0"/>
              <a:t> 수행하고 그 이후에는 기능에 따라 정보 추출 프로세스를 수행합니다</a:t>
            </a:r>
            <a:r>
              <a:rPr lang="en-US" altLang="ko-KR" baseline="0" dirty="0" smtClean="0"/>
              <a:t>.</a:t>
            </a:r>
            <a:endParaRPr lang="en-US" altLang="ko-KR" dirty="0" smtClean="0"/>
          </a:p>
          <a:p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6C98EB-1AF9-4EE6-A703-0B9CAA4397C5}" type="slidenum">
              <a:rPr lang="ko-KR" altLang="en-US" smtClean="0"/>
              <a:t>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다음은 </a:t>
            </a:r>
            <a:r>
              <a:rPr lang="ko-KR" altLang="en-US" dirty="0" err="1" smtClean="0"/>
              <a:t>대시보드</a:t>
            </a:r>
            <a:r>
              <a:rPr lang="ko-KR" altLang="en-US" dirty="0" smtClean="0"/>
              <a:t> 구성도 입니다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초기 화면에서 국가별 </a:t>
            </a:r>
            <a:r>
              <a:rPr lang="en-US" altLang="ko-KR" dirty="0" smtClean="0"/>
              <a:t>IP </a:t>
            </a:r>
            <a:r>
              <a:rPr lang="ko-KR" altLang="en-US" dirty="0" err="1" smtClean="0"/>
              <a:t>트래픽</a:t>
            </a:r>
            <a:r>
              <a:rPr lang="ko-KR" altLang="en-US" baseline="0" dirty="0" smtClean="0"/>
              <a:t> 통계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전체 인풋 아웃풋 </a:t>
            </a:r>
            <a:r>
              <a:rPr lang="ko-KR" altLang="en-US" baseline="0" dirty="0" err="1" smtClean="0"/>
              <a:t>트래픽</a:t>
            </a:r>
            <a:r>
              <a:rPr lang="ko-KR" altLang="en-US" baseline="0" dirty="0" smtClean="0"/>
              <a:t> 통계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가장 많이 사용된 프로토콜 통계를 그래프 형태로</a:t>
            </a:r>
            <a:endParaRPr lang="en-US" altLang="ko-KR" baseline="0" dirty="0" smtClean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aseline="0" dirty="0" smtClean="0"/>
              <a:t>시각화하여 제공하고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사용자의 선택에 따라 </a:t>
            </a:r>
            <a:r>
              <a:rPr lang="ko-KR" altLang="en-US" dirty="0" err="1" smtClean="0"/>
              <a:t>최상단</a:t>
            </a:r>
            <a:r>
              <a:rPr lang="ko-KR" altLang="en-US" dirty="0" smtClean="0"/>
              <a:t> 메뉴의 </a:t>
            </a:r>
            <a:r>
              <a:rPr lang="en-US" altLang="ko-KR" dirty="0" smtClean="0"/>
              <a:t>flow, </a:t>
            </a:r>
            <a:r>
              <a:rPr lang="ko-KR" altLang="en-US" dirty="0" smtClean="0"/>
              <a:t>복원 메뉴에서 추가적인 정보를 제공 받을 수 있습니다</a:t>
            </a:r>
            <a:r>
              <a:rPr lang="en-US" altLang="ko-KR" dirty="0" smtClean="0"/>
              <a:t>.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6C98EB-1AF9-4EE6-A703-0B9CAA4397C5}" type="slidenum">
              <a:rPr lang="ko-KR" altLang="en-US" smtClean="0"/>
              <a:t>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다음으로는 각</a:t>
            </a:r>
            <a:r>
              <a:rPr lang="ko-KR" altLang="en-US" baseline="0" dirty="0" smtClean="0"/>
              <a:t> 기능의 프로세스를 설명하도록 하겠습니다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dirty="0" smtClean="0"/>
              <a:t>먼저 국가별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트래픽</a:t>
            </a:r>
            <a:r>
              <a:rPr lang="ko-KR" altLang="en-US" dirty="0" smtClean="0"/>
              <a:t> 통계 프로세스입니다</a:t>
            </a:r>
            <a:r>
              <a:rPr lang="en-US" altLang="ko-KR" dirty="0" smtClean="0"/>
              <a:t>. </a:t>
            </a:r>
            <a:r>
              <a:rPr lang="ko-KR" altLang="en-US" dirty="0" err="1" smtClean="0"/>
              <a:t>첫번째로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패킷에서</a:t>
            </a:r>
            <a:r>
              <a:rPr lang="ko-KR" altLang="en-US" dirty="0" smtClean="0"/>
              <a:t> 출발지</a:t>
            </a:r>
            <a:r>
              <a:rPr lang="en-US" altLang="ko-KR" dirty="0" smtClean="0"/>
              <a:t>, </a:t>
            </a:r>
            <a:r>
              <a:rPr lang="ko-KR" altLang="en-US" dirty="0" smtClean="0"/>
              <a:t>목적지 </a:t>
            </a:r>
            <a:r>
              <a:rPr lang="en-US" altLang="ko-KR" dirty="0" smtClean="0"/>
              <a:t>IP</a:t>
            </a:r>
            <a:r>
              <a:rPr lang="ko-KR" altLang="en-US" dirty="0" smtClean="0"/>
              <a:t>를 확인한 후 출발지 </a:t>
            </a:r>
            <a:r>
              <a:rPr lang="en-US" altLang="ko-KR" dirty="0" smtClean="0"/>
              <a:t>IP</a:t>
            </a:r>
            <a:r>
              <a:rPr lang="ko-KR" altLang="en-US" dirty="0" smtClean="0"/>
              <a:t>를 국가별</a:t>
            </a:r>
            <a:endParaRPr lang="en-US" altLang="ko-KR" dirty="0" smtClean="0"/>
          </a:p>
          <a:p>
            <a:r>
              <a:rPr lang="en-US" altLang="ko-KR" dirty="0" smtClean="0"/>
              <a:t>IP</a:t>
            </a:r>
            <a:r>
              <a:rPr lang="ko-KR" altLang="en-US" dirty="0" err="1" smtClean="0"/>
              <a:t>대역표에서</a:t>
            </a:r>
            <a:r>
              <a:rPr lang="ko-KR" altLang="en-US" dirty="0" smtClean="0"/>
              <a:t> 검색 후 </a:t>
            </a:r>
            <a:r>
              <a:rPr lang="ko-KR" altLang="en-US" dirty="0" err="1" smtClean="0"/>
              <a:t>국가명을</a:t>
            </a:r>
            <a:r>
              <a:rPr lang="ko-KR" altLang="en-US" dirty="0" smtClean="0"/>
              <a:t> 확인하여 해당 국가의 </a:t>
            </a:r>
            <a:r>
              <a:rPr lang="en-US" altLang="ko-KR" dirty="0" smtClean="0"/>
              <a:t>I/O </a:t>
            </a:r>
            <a:r>
              <a:rPr lang="ko-KR" altLang="en-US" dirty="0" smtClean="0"/>
              <a:t>을 카운트합니다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이러한 과정을 분할된 </a:t>
            </a:r>
            <a:r>
              <a:rPr lang="ko-KR" altLang="en-US" dirty="0" err="1" smtClean="0"/>
              <a:t>패킷</a:t>
            </a:r>
            <a:r>
              <a:rPr lang="ko-KR" altLang="en-US" dirty="0" smtClean="0"/>
              <a:t> 수 만큼 반복수행하며</a:t>
            </a:r>
            <a:endParaRPr lang="en-US" altLang="ko-KR" dirty="0" smtClean="0"/>
          </a:p>
          <a:p>
            <a:r>
              <a:rPr lang="ko-KR" altLang="en-US" dirty="0" smtClean="0"/>
              <a:t>최종 결과값을 </a:t>
            </a:r>
            <a:r>
              <a:rPr lang="en-US" altLang="ko-KR" dirty="0" smtClean="0"/>
              <a:t>xml</a:t>
            </a:r>
            <a:r>
              <a:rPr lang="ko-KR" altLang="en-US" dirty="0" smtClean="0"/>
              <a:t>로 </a:t>
            </a:r>
            <a:r>
              <a:rPr lang="ko-KR" altLang="en-US" dirty="0" err="1" smtClean="0"/>
              <a:t>인코딩</a:t>
            </a:r>
            <a:r>
              <a:rPr lang="ko-KR" altLang="en-US" dirty="0" smtClean="0"/>
              <a:t> 작업하여 </a:t>
            </a:r>
            <a:r>
              <a:rPr lang="ko-KR" altLang="en-US" dirty="0" err="1" smtClean="0"/>
              <a:t>대시보드로</a:t>
            </a:r>
            <a:r>
              <a:rPr lang="ko-KR" altLang="en-US" dirty="0" smtClean="0"/>
              <a:t> 전송합니다</a:t>
            </a:r>
            <a:r>
              <a:rPr lang="en-US" altLang="ko-KR" dirty="0" smtClean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6C98EB-1AF9-4EE6-A703-0B9CAA4397C5}" type="slidenum">
              <a:rPr lang="ko-KR" altLang="en-US" smtClean="0"/>
              <a:t>8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다음은 인풋 아웃풋 </a:t>
            </a:r>
            <a:r>
              <a:rPr lang="ko-KR" altLang="en-US" dirty="0" err="1" smtClean="0"/>
              <a:t>트래픽</a:t>
            </a:r>
            <a:r>
              <a:rPr lang="ko-KR" altLang="en-US" dirty="0" smtClean="0"/>
              <a:t> 통계 프로세스입니다</a:t>
            </a:r>
            <a:r>
              <a:rPr lang="en-US" altLang="ko-KR" dirty="0" smtClean="0"/>
              <a:t>.</a:t>
            </a:r>
            <a:r>
              <a:rPr lang="ko-KR" altLang="en-US" baseline="0" dirty="0" smtClean="0"/>
              <a:t> 먼저 분석 대상자의 </a:t>
            </a:r>
            <a:r>
              <a:rPr lang="ko-KR" altLang="en-US" baseline="0" dirty="0" err="1" smtClean="0"/>
              <a:t>아이피를</a:t>
            </a:r>
            <a:r>
              <a:rPr lang="ko-KR" altLang="en-US" baseline="0" dirty="0" smtClean="0"/>
              <a:t> 확인한 후 각 </a:t>
            </a:r>
            <a:r>
              <a:rPr lang="ko-KR" altLang="en-US" baseline="0" dirty="0" err="1" smtClean="0"/>
              <a:t>패킷에서</a:t>
            </a:r>
            <a:r>
              <a:rPr lang="ko-KR" altLang="en-US" baseline="0" dirty="0" smtClean="0"/>
              <a:t> 출발지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목적지 </a:t>
            </a:r>
            <a:r>
              <a:rPr lang="en-US" altLang="ko-KR" baseline="0" dirty="0" smtClean="0"/>
              <a:t>IP</a:t>
            </a:r>
            <a:r>
              <a:rPr lang="ko-KR" altLang="en-US" baseline="0" dirty="0" smtClean="0"/>
              <a:t>를 추출하여 </a:t>
            </a:r>
            <a:endParaRPr lang="en-US" altLang="ko-KR" baseline="0" dirty="0" smtClean="0"/>
          </a:p>
          <a:p>
            <a:r>
              <a:rPr lang="ko-KR" altLang="en-US" baseline="0" dirty="0" smtClean="0"/>
              <a:t>인풋 아웃풋을 분류합니다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이러한 과정을 분할된 </a:t>
            </a:r>
            <a:r>
              <a:rPr lang="ko-KR" altLang="en-US" baseline="0" dirty="0" err="1" smtClean="0"/>
              <a:t>패킷</a:t>
            </a:r>
            <a:r>
              <a:rPr lang="ko-KR" altLang="en-US" baseline="0" dirty="0" smtClean="0"/>
              <a:t> 수 만큼 반복 </a:t>
            </a:r>
            <a:r>
              <a:rPr lang="ko-KR" altLang="en-US" baseline="0" dirty="0" err="1" smtClean="0"/>
              <a:t>수해행하고ㅛ</a:t>
            </a:r>
            <a:r>
              <a:rPr lang="ko-KR" altLang="en-US" baseline="0" dirty="0" smtClean="0"/>
              <a:t> 결과값을 </a:t>
            </a:r>
            <a:r>
              <a:rPr lang="en-US" altLang="ko-KR" baseline="0" dirty="0" smtClean="0"/>
              <a:t>xml</a:t>
            </a:r>
            <a:r>
              <a:rPr lang="ko-KR" altLang="en-US" baseline="0" dirty="0" smtClean="0"/>
              <a:t>로 </a:t>
            </a:r>
            <a:r>
              <a:rPr lang="ko-KR" altLang="en-US" baseline="0" dirty="0" err="1" smtClean="0"/>
              <a:t>인코딩하여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대시보드로</a:t>
            </a:r>
            <a:r>
              <a:rPr lang="ko-KR" altLang="en-US" baseline="0" dirty="0" smtClean="0"/>
              <a:t> 전송합니다</a:t>
            </a:r>
            <a:r>
              <a:rPr lang="en-US" altLang="ko-KR" baseline="0" dirty="0" smtClean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6C98EB-1AF9-4EE6-A703-0B9CAA4397C5}" type="slidenum">
              <a:rPr lang="ko-KR" altLang="en-US" smtClean="0"/>
              <a:t>9</a:t>
            </a:fld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63D9BE-BC02-4B93-94A0-01379F578B26}" type="datetimeFigureOut">
              <a:rPr lang="ko-KR" altLang="en-US" smtClean="0"/>
              <a:pPr/>
              <a:t>2016-03-14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40125-DAA6-42C2-97C2-BE88CA42A02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6267334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63D9BE-BC02-4B93-94A0-01379F578B26}" type="datetimeFigureOut">
              <a:rPr lang="ko-KR" altLang="en-US" smtClean="0"/>
              <a:pPr/>
              <a:t>2016-03-14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40125-DAA6-42C2-97C2-BE88CA42A02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3562425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63D9BE-BC02-4B93-94A0-01379F578B26}" type="datetimeFigureOut">
              <a:rPr lang="ko-KR" altLang="en-US" smtClean="0"/>
              <a:pPr/>
              <a:t>2016-03-14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40125-DAA6-42C2-97C2-BE88CA42A02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4067395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63D9BE-BC02-4B93-94A0-01379F578B26}" type="datetimeFigureOut">
              <a:rPr lang="ko-KR" altLang="en-US" smtClean="0"/>
              <a:pPr/>
              <a:t>2016-03-14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40125-DAA6-42C2-97C2-BE88CA42A02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5008350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63D9BE-BC02-4B93-94A0-01379F578B26}" type="datetimeFigureOut">
              <a:rPr lang="ko-KR" altLang="en-US" smtClean="0"/>
              <a:pPr/>
              <a:t>2016-03-14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40125-DAA6-42C2-97C2-BE88CA42A02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9278791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63D9BE-BC02-4B93-94A0-01379F578B26}" type="datetimeFigureOut">
              <a:rPr lang="ko-KR" altLang="en-US" smtClean="0"/>
              <a:pPr/>
              <a:t>2016-03-14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40125-DAA6-42C2-97C2-BE88CA42A02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8190335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63D9BE-BC02-4B93-94A0-01379F578B26}" type="datetimeFigureOut">
              <a:rPr lang="ko-KR" altLang="en-US" smtClean="0"/>
              <a:pPr/>
              <a:t>2016-03-14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40125-DAA6-42C2-97C2-BE88CA42A02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4524185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63D9BE-BC02-4B93-94A0-01379F578B26}" type="datetimeFigureOut">
              <a:rPr lang="ko-KR" altLang="en-US" smtClean="0"/>
              <a:pPr/>
              <a:t>2016-03-14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40125-DAA6-42C2-97C2-BE88CA42A02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521117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63D9BE-BC02-4B93-94A0-01379F578B26}" type="datetimeFigureOut">
              <a:rPr lang="ko-KR" altLang="en-US" smtClean="0"/>
              <a:pPr/>
              <a:t>2016-03-14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40125-DAA6-42C2-97C2-BE88CA42A02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3520587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63D9BE-BC02-4B93-94A0-01379F578B26}" type="datetimeFigureOut">
              <a:rPr lang="ko-KR" altLang="en-US" smtClean="0"/>
              <a:pPr/>
              <a:t>2016-03-14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40125-DAA6-42C2-97C2-BE88CA42A02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40986068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63D9BE-BC02-4B93-94A0-01379F578B26}" type="datetimeFigureOut">
              <a:rPr lang="ko-KR" altLang="en-US" smtClean="0"/>
              <a:pPr/>
              <a:t>2016-03-14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40125-DAA6-42C2-97C2-BE88CA42A02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372829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63D9BE-BC02-4B93-94A0-01379F578B26}" type="datetimeFigureOut">
              <a:rPr lang="ko-KR" altLang="en-US" smtClean="0"/>
              <a:pPr/>
              <a:t>2016-03-14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140125-DAA6-42C2-97C2-BE88CA42A02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6768580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제안서PPT-01"/>
          <p:cNvPicPr>
            <a:picLocks noGrp="1" noChangeAspect="1"/>
          </p:cNvPicPr>
          <p:nvPr isPhoto="1"/>
        </p:nvPicPr>
        <p:blipFill>
          <a:blip r:embed="rId3" cstate="print">
            <a:lum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-1587" y="0"/>
            <a:ext cx="91455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798366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제안서PPT-10"/>
          <p:cNvPicPr>
            <a:picLocks noGrp="1" noChangeAspect="1"/>
          </p:cNvPicPr>
          <p:nvPr isPhoto="1"/>
        </p:nvPicPr>
        <p:blipFill>
          <a:blip r:embed="rId3" cstate="print">
            <a:lum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" y="0"/>
            <a:ext cx="9142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677644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제안서PPT-11"/>
          <p:cNvPicPr>
            <a:picLocks noGrp="1" noChangeAspect="1"/>
          </p:cNvPicPr>
          <p:nvPr isPhoto="1"/>
        </p:nvPicPr>
        <p:blipFill>
          <a:blip r:embed="rId3" cstate="print">
            <a:lum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" y="0"/>
            <a:ext cx="9142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241237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제안서PPT-12"/>
          <p:cNvPicPr>
            <a:picLocks noGrp="1" noChangeAspect="1"/>
          </p:cNvPicPr>
          <p:nvPr isPhoto="1"/>
        </p:nvPicPr>
        <p:blipFill>
          <a:blip r:embed="rId3" cstate="print">
            <a:lum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" y="0"/>
            <a:ext cx="9142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532986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제안서PPT-14"/>
          <p:cNvPicPr>
            <a:picLocks noGrp="1" noChangeAspect="1"/>
          </p:cNvPicPr>
          <p:nvPr isPhoto="1"/>
        </p:nvPicPr>
        <p:blipFill>
          <a:blip r:embed="rId3" cstate="print">
            <a:lum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-1587" y="0"/>
            <a:ext cx="91455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646224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제안서PPT-15"/>
          <p:cNvPicPr>
            <a:picLocks noGrp="1" noChangeAspect="1"/>
          </p:cNvPicPr>
          <p:nvPr isPhoto="1"/>
        </p:nvPicPr>
        <p:blipFill>
          <a:blip r:embed="rId3" cstate="print">
            <a:lum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" y="0"/>
            <a:ext cx="9142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072150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제안서PPT-16"/>
          <p:cNvPicPr>
            <a:picLocks noGrp="1" noChangeAspect="1"/>
          </p:cNvPicPr>
          <p:nvPr isPhoto="1"/>
        </p:nvPicPr>
        <p:blipFill>
          <a:blip r:embed="rId3" cstate="print">
            <a:lum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" y="0"/>
            <a:ext cx="9142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477589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제안서PPT-17"/>
          <p:cNvPicPr>
            <a:picLocks noGrp="1" noChangeAspect="1"/>
          </p:cNvPicPr>
          <p:nvPr isPhoto="1"/>
        </p:nvPicPr>
        <p:blipFill>
          <a:blip r:embed="rId3" cstate="print">
            <a:lum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" y="0"/>
            <a:ext cx="9142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509200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제안서PPT-02"/>
          <p:cNvPicPr>
            <a:picLocks noGrp="1" noChangeAspect="1"/>
          </p:cNvPicPr>
          <p:nvPr isPhoto="1"/>
        </p:nvPicPr>
        <p:blipFill>
          <a:blip r:embed="rId3" cstate="print">
            <a:lum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-1587" y="0"/>
            <a:ext cx="91455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579956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제안서PPT-03"/>
          <p:cNvPicPr>
            <a:picLocks noGrp="1" noChangeAspect="1"/>
          </p:cNvPicPr>
          <p:nvPr isPhoto="1"/>
        </p:nvPicPr>
        <p:blipFill>
          <a:blip r:embed="rId3" cstate="print">
            <a:lum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-1587" y="0"/>
            <a:ext cx="91455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899586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제안서PPT-04"/>
          <p:cNvPicPr>
            <a:picLocks noGrp="1" noChangeAspect="1"/>
          </p:cNvPicPr>
          <p:nvPr isPhoto="1"/>
        </p:nvPicPr>
        <p:blipFill>
          <a:blip r:embed="rId3" cstate="print">
            <a:lum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-3175" y="0"/>
            <a:ext cx="91503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23100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제안서PPT-05"/>
          <p:cNvPicPr>
            <a:picLocks noGrp="1" noChangeAspect="1"/>
          </p:cNvPicPr>
          <p:nvPr isPhoto="1"/>
        </p:nvPicPr>
        <p:blipFill>
          <a:blip r:embed="rId3" cstate="print">
            <a:lum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-1587" y="0"/>
            <a:ext cx="91455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381588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제안서PPT-06"/>
          <p:cNvPicPr>
            <a:picLocks noGrp="1" noChangeAspect="1"/>
          </p:cNvPicPr>
          <p:nvPr isPhoto="1"/>
        </p:nvPicPr>
        <p:blipFill>
          <a:blip r:embed="rId3" cstate="print">
            <a:lum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" y="0"/>
            <a:ext cx="9142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283423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제안서PPT-07"/>
          <p:cNvPicPr>
            <a:picLocks noGrp="1" noChangeAspect="1"/>
          </p:cNvPicPr>
          <p:nvPr isPhoto="1"/>
        </p:nvPicPr>
        <p:blipFill>
          <a:blip r:embed="rId3" cstate="print">
            <a:lum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" y="0"/>
            <a:ext cx="9142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166443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제안서PPT-08"/>
          <p:cNvPicPr>
            <a:picLocks noGrp="1" noChangeAspect="1"/>
          </p:cNvPicPr>
          <p:nvPr isPhoto="1"/>
        </p:nvPicPr>
        <p:blipFill>
          <a:blip r:embed="rId3" cstate="print">
            <a:lum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" y="0"/>
            <a:ext cx="9142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199457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제안서PPT-09"/>
          <p:cNvPicPr>
            <a:picLocks noGrp="1" noChangeAspect="1"/>
          </p:cNvPicPr>
          <p:nvPr isPhoto="1"/>
        </p:nvPicPr>
        <p:blipFill>
          <a:blip r:embed="rId3" cstate="print">
            <a:lum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-1587" y="0"/>
            <a:ext cx="91455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054923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21</TotalTime>
  <Words>656</Words>
  <Application>Microsoft Office PowerPoint</Application>
  <PresentationFormat>화면 슬라이드 쇼(4:3)</PresentationFormat>
  <Paragraphs>58</Paragraphs>
  <Slides>16</Slides>
  <Notes>16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17" baseType="lpstr"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</vt:vector>
  </TitlesOfParts>
  <Company>Microsoft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Joshua</dc:creator>
  <cp:lastModifiedBy>꾸잉꾸잉</cp:lastModifiedBy>
  <cp:revision>4</cp:revision>
  <dcterms:created xsi:type="dcterms:W3CDTF">2016-03-13T15:11:47Z</dcterms:created>
  <dcterms:modified xsi:type="dcterms:W3CDTF">2016-03-13T15:34:42Z</dcterms:modified>
</cp:coreProperties>
</file>